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Inter Tight Medium"/>
      <p:regular r:id="rId20"/>
      <p:bold r:id="rId21"/>
      <p:italic r:id="rId22"/>
      <p:boldItalic r:id="rId23"/>
    </p:embeddedFont>
    <p:embeddedFont>
      <p:font typeface="Inconsolata"/>
      <p:regular r:id="rId24"/>
      <p:bold r:id="rId25"/>
    </p:embeddedFont>
    <p:embeddedFont>
      <p:font typeface="Montserrat Black"/>
      <p:bold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Unbounded Black"/>
      <p:bold r:id="rId32"/>
    </p:embeddedFont>
    <p:embeddedFont>
      <p:font typeface="Petrona"/>
      <p:bold r:id="rId33"/>
      <p:boldItalic r:id="rId34"/>
    </p:embeddedFont>
    <p:embeddedFont>
      <p:font typeface="Unbounde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TightMedium-regular.fntdata"/><Relationship Id="rId22" Type="http://schemas.openxmlformats.org/officeDocument/2006/relationships/font" Target="fonts/InterTightMedium-italic.fntdata"/><Relationship Id="rId21" Type="http://schemas.openxmlformats.org/officeDocument/2006/relationships/font" Target="fonts/InterTightMedium-bold.fntdata"/><Relationship Id="rId24" Type="http://schemas.openxmlformats.org/officeDocument/2006/relationships/font" Target="fonts/Inconsolata-regular.fntdata"/><Relationship Id="rId23" Type="http://schemas.openxmlformats.org/officeDocument/2006/relationships/font" Target="fonts/InterTight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Black-bold.fntdata"/><Relationship Id="rId25" Type="http://schemas.openxmlformats.org/officeDocument/2006/relationships/font" Target="fonts/Inconsolata-bold.fntdata"/><Relationship Id="rId28" Type="http://schemas.openxmlformats.org/officeDocument/2006/relationships/font" Target="fonts/Inter-regular.fntdata"/><Relationship Id="rId27" Type="http://schemas.openxmlformats.org/officeDocument/2006/relationships/font" Target="fonts/Montserrat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7.xml"/><Relationship Id="rId33" Type="http://schemas.openxmlformats.org/officeDocument/2006/relationships/font" Target="fonts/Petrona-bold.fntdata"/><Relationship Id="rId10" Type="http://schemas.openxmlformats.org/officeDocument/2006/relationships/slide" Target="slides/slide6.xml"/><Relationship Id="rId32" Type="http://schemas.openxmlformats.org/officeDocument/2006/relationships/font" Target="fonts/UnboundedBlack-bold.fntdata"/><Relationship Id="rId13" Type="http://schemas.openxmlformats.org/officeDocument/2006/relationships/slide" Target="slides/slide9.xml"/><Relationship Id="rId35" Type="http://schemas.openxmlformats.org/officeDocument/2006/relationships/font" Target="fonts/Unbounded-regular.fntdata"/><Relationship Id="rId12" Type="http://schemas.openxmlformats.org/officeDocument/2006/relationships/slide" Target="slides/slide8.xml"/><Relationship Id="rId34" Type="http://schemas.openxmlformats.org/officeDocument/2006/relationships/font" Target="fonts/Petron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Unbounde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ef26ddaf3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1ef26ddaf3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1ef26ddaf3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ef26ddaf3_1_8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31ef26ddaf3_1_8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g31ef26ddaf3_1_8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f26ddaf3_1_9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31ef26ddaf3_1_9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31ef26ddaf3_1_9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ef26ddaf3_1_16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31ef26ddaf3_1_16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g31ef26ddaf3_1_16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f26ddaf3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ef26ddaf3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ef26ddaf3_1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26ddaf3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26ddaf3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1ef26ddaf3_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f26ddaf3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ef26ddaf3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ef26ddaf3_2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ef26ddaf3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ef26ddaf3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1ef26ddaf3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280200" y="2294701"/>
            <a:ext cx="77304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lang="en-US" sz="49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BOOK4U </a:t>
            </a: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: </a:t>
            </a:r>
            <a:endParaRPr b="1" i="0" sz="4900" u="none" cap="none" strike="noStrike">
              <a:solidFill>
                <a:srgbClr val="F95F88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플랫폼 수익 모델 및 전략</a:t>
            </a:r>
            <a:endParaRPr b="0" i="0" sz="4900" u="none" cap="none" strike="noStrike">
              <a:solidFill>
                <a:srgbClr val="F95F88"/>
              </a:solidFill>
            </a:endParaRPr>
          </a:p>
        </p:txBody>
      </p:sp>
      <p:sp>
        <p:nvSpPr>
          <p:cNvPr id="46" name="Google Shape;46;p10"/>
          <p:cNvSpPr/>
          <p:nvPr/>
        </p:nvSpPr>
        <p:spPr>
          <a:xfrm>
            <a:off x="6280190" y="5554861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/>
        </p:nvSpPr>
        <p:spPr>
          <a:xfrm>
            <a:off x="6280200" y="5066713"/>
            <a:ext cx="5494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95F8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2071207 강경민</a:t>
            </a:r>
            <a:endParaRPr sz="2500">
              <a:solidFill>
                <a:srgbClr val="F95F8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95F8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2071420 김선준</a:t>
            </a:r>
            <a:endParaRPr sz="2500">
              <a:solidFill>
                <a:srgbClr val="F95F8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95F8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2071187 문기업</a:t>
            </a:r>
            <a:endParaRPr sz="2500">
              <a:solidFill>
                <a:srgbClr val="F95F8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95F8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2071431 이희찬</a:t>
            </a:r>
            <a:endParaRPr sz="2500">
              <a:solidFill>
                <a:srgbClr val="F95F8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95F8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 </a:t>
            </a:r>
            <a:endParaRPr sz="2500">
              <a:solidFill>
                <a:srgbClr val="F95F8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793800" y="330725"/>
            <a:ext cx="12048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도서 상세 정보 페이지를 통한 수익 창출</a:t>
            </a:r>
            <a:endParaRPr b="0" i="0" sz="490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793790" y="4613286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2450"/>
              <a:buFont typeface="Petrona"/>
              <a:buNone/>
            </a:pPr>
            <a:r>
              <a:rPr b="1" lang="en-US" sz="245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수익 창출</a:t>
            </a:r>
            <a:endParaRPr b="0" i="0" sz="245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793800" y="5230026"/>
            <a:ext cx="6244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클릭 기반 수익(CPC) 및 구매 전환 기반 수익(CPA)을 창출할 수 있습니다. 또한, 제휴 서점의 경쟁력을 높여 플랫폼의 핵심 수익 모델로 자리 잡을 것입니다.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93796" y="1851786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제휴 확대</a:t>
            </a:r>
            <a:endParaRPr b="0" i="0" sz="245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793800" y="2468520"/>
            <a:ext cx="62448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다양한 온라인 서점과의 제휴를 통해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구매링크를 추가하여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사용자에게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더 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많은 구매 옵션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구매에 대한 편의성을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제공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할 계획입니다.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675" y="1690701"/>
            <a:ext cx="6244800" cy="506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457627" y="463575"/>
            <a:ext cx="8471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주변 서점 페이지 광고 수익화</a:t>
            </a:r>
            <a:endParaRPr b="0" i="0" sz="4900" u="none" cap="none" strike="noStrike"/>
          </a:p>
        </p:txBody>
      </p:sp>
      <p:pic>
        <p:nvPicPr>
          <p:cNvPr descr="preencoded.png"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15" y="179405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457615" y="2587848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주변 서점 광고</a:t>
            </a:r>
            <a:endParaRPr b="0" i="0" sz="24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457615" y="3113867"/>
            <a:ext cx="3608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배달의민족과 유사한 광고 모델을 도입하여 주변 서점의 상단 노출 및 지도 표시를 통해 수익을 창출합니다.</a:t>
            </a:r>
            <a:endParaRPr b="0" i="0" sz="1750" u="none" cap="none" strike="noStrike"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621" y="512890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457621" y="5922698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유료 광고 기능</a:t>
            </a:r>
            <a:endParaRPr b="0" i="0" sz="24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457621" y="6448717"/>
            <a:ext cx="360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서점은 유료 광고 기능을 통해 더욱 돋보이는 홍보 효과를 얻을 수 있습니다.</a:t>
            </a:r>
            <a:endParaRPr b="0" i="0" sz="1750" u="none" cap="none" strike="noStrike"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913" y="2361025"/>
            <a:ext cx="8013225" cy="444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470625" y="448500"/>
            <a:ext cx="112548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사용자 맞춤 추천 기능과 출판사 협업</a:t>
            </a:r>
            <a:endParaRPr b="0" i="0" sz="490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470615" y="2225638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649328" y="2293623"/>
            <a:ext cx="152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90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1207731" y="2225638"/>
            <a:ext cx="2927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개선된 추천 시스템</a:t>
            </a:r>
            <a:endParaRPr b="0" i="0" sz="24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1207731" y="2751657"/>
            <a:ext cx="2927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사용자의 독서 기록과 선호도를 분석하여 더욱 정확하고 개인화된 도서 추천 서비스를 제공합니다.</a:t>
            </a:r>
            <a:endParaRPr b="0" i="0" sz="17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470617" y="517146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623374" y="5239448"/>
            <a:ext cx="204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90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1207733" y="5171463"/>
            <a:ext cx="2927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출판사 제휴</a:t>
            </a:r>
            <a:endParaRPr b="0" i="0" sz="24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1207733" y="5697482"/>
            <a:ext cx="2927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출판사와의 협업을 통해 특정 도서를 효과적으로 홍보하고 광고 수익을 창출합니다.</a:t>
            </a:r>
            <a:endParaRPr b="0" i="0" sz="1750" u="none" cap="none" strike="noStrike"/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375" y="2225650"/>
            <a:ext cx="9567923" cy="4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793803" y="728075"/>
            <a:ext cx="90660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프로젝트의 종합적 수익 모델</a:t>
            </a:r>
            <a:endParaRPr b="0" i="0" sz="4900" u="none" cap="none" strike="noStrike"/>
          </a:p>
        </p:txBody>
      </p:sp>
      <p:pic>
        <p:nvPicPr>
          <p:cNvPr descr="preencoded.png"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0" y="1961317"/>
            <a:ext cx="1614011" cy="13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3996571" y="2573060"/>
            <a:ext cx="115729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20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4784055" y="2084331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프리미엄 광고</a:t>
            </a:r>
            <a:endParaRPr b="0" i="0" sz="24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5088250" y="2714150"/>
            <a:ext cx="5017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배너 광고, 메인 노출 등의 프리미엄 광고 옵션 판매</a:t>
            </a:r>
            <a:endParaRPr b="0" i="0" sz="17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4918115" y="3316962"/>
            <a:ext cx="8861822" cy="15240"/>
          </a:xfrm>
          <a:prstGeom prst="roundRect">
            <a:avLst>
              <a:gd fmla="val 625116" name="adj"/>
            </a:avLst>
          </a:prstGeom>
          <a:solidFill>
            <a:srgbClr val="C6B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6" name="Google Shape;2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424" y="3360539"/>
            <a:ext cx="3228022" cy="13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3976926" y="3804999"/>
            <a:ext cx="155019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20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5668461" y="3527828"/>
            <a:ext cx="2805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출판사 협업</a:t>
            </a:r>
            <a:endParaRPr b="0" i="0" sz="2450" u="none" cap="none" strike="noStrike"/>
          </a:p>
        </p:txBody>
      </p:sp>
      <p:sp>
        <p:nvSpPr>
          <p:cNvPr id="229" name="Google Shape;229;p22"/>
          <p:cNvSpPr/>
          <p:nvPr/>
        </p:nvSpPr>
        <p:spPr>
          <a:xfrm>
            <a:off x="5895246" y="4113375"/>
            <a:ext cx="3841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타겟 광고, 특정 도서 우선 노출</a:t>
            </a:r>
            <a:endParaRPr b="0" i="0" sz="1750" u="none" cap="none" strike="noStrike"/>
          </a:p>
        </p:txBody>
      </p:sp>
      <p:sp>
        <p:nvSpPr>
          <p:cNvPr id="230" name="Google Shape;230;p22"/>
          <p:cNvSpPr/>
          <p:nvPr/>
        </p:nvSpPr>
        <p:spPr>
          <a:xfrm>
            <a:off x="5725120" y="4716185"/>
            <a:ext cx="8054816" cy="15240"/>
          </a:xfrm>
          <a:prstGeom prst="roundRect">
            <a:avLst>
              <a:gd fmla="val 625116" name="adj"/>
            </a:avLst>
          </a:prstGeom>
          <a:solidFill>
            <a:srgbClr val="C6B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1" name="Google Shape;23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3418" y="4759762"/>
            <a:ext cx="4842034" cy="13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3977045" y="5204222"/>
            <a:ext cx="15478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200" u="none" cap="none" strike="noStrike"/>
          </a:p>
        </p:txBody>
      </p:sp>
      <p:sp>
        <p:nvSpPr>
          <p:cNvPr id="233" name="Google Shape;233;p22"/>
          <p:cNvSpPr/>
          <p:nvPr/>
        </p:nvSpPr>
        <p:spPr>
          <a:xfrm>
            <a:off x="6379856" y="4927050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주변 서점 광고</a:t>
            </a:r>
            <a:endParaRPr b="0" i="0" sz="2450" u="none" cap="none" strike="noStrike"/>
          </a:p>
        </p:txBody>
      </p:sp>
      <p:sp>
        <p:nvSpPr>
          <p:cNvPr id="234" name="Google Shape;234;p22"/>
          <p:cNvSpPr/>
          <p:nvPr/>
        </p:nvSpPr>
        <p:spPr>
          <a:xfrm>
            <a:off x="6702279" y="5512600"/>
            <a:ext cx="280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지도 노출, 상단 광고</a:t>
            </a:r>
            <a:endParaRPr b="0" i="0" sz="175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6532126" y="6115407"/>
            <a:ext cx="7247811" cy="15240"/>
          </a:xfrm>
          <a:prstGeom prst="roundRect">
            <a:avLst>
              <a:gd fmla="val 625116" name="adj"/>
            </a:avLst>
          </a:prstGeom>
          <a:solidFill>
            <a:srgbClr val="C6B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6" name="Google Shape;23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294" y="6158984"/>
            <a:ext cx="6456164" cy="13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3980736" y="6603444"/>
            <a:ext cx="14716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200" u="none" cap="none" strike="noStrike"/>
          </a:p>
        </p:txBody>
      </p:sp>
      <p:sp>
        <p:nvSpPr>
          <p:cNvPr id="238" name="Google Shape;238;p22"/>
          <p:cNvSpPr/>
          <p:nvPr/>
        </p:nvSpPr>
        <p:spPr>
          <a:xfrm>
            <a:off x="7282447" y="6326273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제휴 서점</a:t>
            </a:r>
            <a:endParaRPr b="0" i="0" sz="245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7509272" y="6911816"/>
            <a:ext cx="320540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구매 링크를 통한 수익 (CPC/CPA)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/>
          <p:nvPr/>
        </p:nvSpPr>
        <p:spPr>
          <a:xfrm>
            <a:off x="946190" y="1399103"/>
            <a:ext cx="6237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결론 및 기대 효과</a:t>
            </a:r>
            <a:endParaRPr b="0" i="0" sz="4900" u="none" cap="none" strike="noStrike"/>
          </a:p>
        </p:txBody>
      </p:sp>
      <p:sp>
        <p:nvSpPr>
          <p:cNvPr id="246" name="Google Shape;246;p23"/>
          <p:cNvSpPr/>
          <p:nvPr/>
        </p:nvSpPr>
        <p:spPr>
          <a:xfrm>
            <a:off x="1708190" y="3814286"/>
            <a:ext cx="4579200" cy="1720800"/>
          </a:xfrm>
          <a:prstGeom prst="roundRect">
            <a:avLst>
              <a:gd fmla="val 5537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942624" y="4048720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지속 가능성</a:t>
            </a:r>
            <a:endParaRPr b="0" i="0" sz="2450" u="none" cap="none" strike="noStrike"/>
          </a:p>
        </p:txBody>
      </p:sp>
      <p:sp>
        <p:nvSpPr>
          <p:cNvPr id="248" name="Google Shape;248;p23"/>
          <p:cNvSpPr/>
          <p:nvPr/>
        </p:nvSpPr>
        <p:spPr>
          <a:xfrm>
            <a:off x="1942624" y="4574738"/>
            <a:ext cx="4110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다각적인 수익 모델을 통해 플랫폼의 지속 가능한 성장을 확보합니다.</a:t>
            </a:r>
            <a:endParaRPr b="0" i="0" sz="1750" u="none" cap="none" strike="noStrike"/>
          </a:p>
        </p:txBody>
      </p:sp>
      <p:sp>
        <p:nvSpPr>
          <p:cNvPr id="249" name="Google Shape;249;p23"/>
          <p:cNvSpPr/>
          <p:nvPr/>
        </p:nvSpPr>
        <p:spPr>
          <a:xfrm>
            <a:off x="7504867" y="3814286"/>
            <a:ext cx="4579200" cy="1720800"/>
          </a:xfrm>
          <a:prstGeom prst="roundRect">
            <a:avLst>
              <a:gd fmla="val 5537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7739301" y="4048720"/>
            <a:ext cx="311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lang="en-US" sz="24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투자 수익률 </a:t>
            </a: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보장</a:t>
            </a:r>
            <a:endParaRPr b="0" i="0" sz="2450" u="none" cap="none" strike="noStrike"/>
          </a:p>
        </p:txBody>
      </p:sp>
      <p:sp>
        <p:nvSpPr>
          <p:cNvPr id="251" name="Google Shape;251;p23"/>
          <p:cNvSpPr/>
          <p:nvPr/>
        </p:nvSpPr>
        <p:spPr>
          <a:xfrm>
            <a:off x="7739301" y="4574738"/>
            <a:ext cx="4110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제휴사 및 광고주에게 투자 대비 높은 수익률을 보장합니다.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2851196" y="3724950"/>
            <a:ext cx="3455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lang="en-US" sz="49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질문과 답변</a:t>
            </a:r>
            <a:endParaRPr b="0" i="0" sz="4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471100" y="303374"/>
            <a:ext cx="27039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Unbounded"/>
              <a:buNone/>
            </a:pPr>
            <a:r>
              <a:rPr b="1" lang="en-US" sz="33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목차</a:t>
            </a:r>
            <a:endParaRPr b="1" i="0" sz="33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1022330" y="2011252"/>
            <a:ext cx="32700" cy="5433000"/>
          </a:xfrm>
          <a:prstGeom prst="roundRect">
            <a:avLst>
              <a:gd fmla="val 12150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F88"/>
              </a:solidFill>
            </a:endParaRPr>
          </a:p>
        </p:txBody>
      </p:sp>
      <p:grpSp>
        <p:nvGrpSpPr>
          <p:cNvPr id="55" name="Google Shape;55;p11"/>
          <p:cNvGrpSpPr/>
          <p:nvPr/>
        </p:nvGrpSpPr>
        <p:grpSpPr>
          <a:xfrm>
            <a:off x="741895" y="2307705"/>
            <a:ext cx="1484002" cy="592951"/>
            <a:chOff x="597880" y="1497732"/>
            <a:chExt cx="868091" cy="347100"/>
          </a:xfrm>
        </p:grpSpPr>
        <p:sp>
          <p:nvSpPr>
            <p:cNvPr id="56" name="Google Shape;56;p11"/>
            <p:cNvSpPr/>
            <p:nvPr/>
          </p:nvSpPr>
          <p:spPr>
            <a:xfrm>
              <a:off x="925971" y="1661741"/>
              <a:ext cx="540000" cy="19200"/>
            </a:xfrm>
            <a:prstGeom prst="roundRect">
              <a:avLst>
                <a:gd fmla="val 121500" name="adj"/>
              </a:avLst>
            </a:prstGeom>
            <a:solidFill>
              <a:srgbClr val="49606E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597880" y="1497732"/>
              <a:ext cx="347100" cy="347100"/>
            </a:xfrm>
            <a:prstGeom prst="roundRect">
              <a:avLst>
                <a:gd fmla="val 6668" name="adj"/>
              </a:avLst>
            </a:prstGeom>
            <a:solidFill>
              <a:srgbClr val="304755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720142" y="1562397"/>
              <a:ext cx="10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1700"/>
                <a:buFont typeface="Unbounded"/>
                <a:buNone/>
              </a:pPr>
              <a:r>
                <a:rPr b="0" i="0" lang="en-US" sz="1700" u="none" cap="none" strike="noStrike">
                  <a:solidFill>
                    <a:srgbClr val="F95F88"/>
                  </a:solidFill>
                  <a:latin typeface="Unbounded"/>
                  <a:ea typeface="Unbounded"/>
                  <a:cs typeface="Unbounded"/>
                  <a:sym typeface="Unbounded"/>
                </a:rPr>
                <a:t>1</a:t>
              </a:r>
              <a:endParaRPr b="0" i="0" sz="1700" u="none" cap="none" strike="noStrike">
                <a:solidFill>
                  <a:srgbClr val="F95F88"/>
                </a:solidFill>
              </a:endParaRPr>
            </a:p>
          </p:txBody>
        </p:sp>
      </p:grpSp>
      <p:sp>
        <p:nvSpPr>
          <p:cNvPr id="59" name="Google Shape;59;p11"/>
          <p:cNvSpPr/>
          <p:nvPr/>
        </p:nvSpPr>
        <p:spPr>
          <a:xfrm>
            <a:off x="2489323" y="2481147"/>
            <a:ext cx="3103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Unbounded"/>
              <a:buNone/>
            </a:pPr>
            <a:r>
              <a:rPr b="1" i="0" lang="en-US" sz="2000" u="none" cap="none" strike="noStrike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프로젝트 </a:t>
            </a: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주제</a:t>
            </a:r>
            <a:endParaRPr b="1" i="0" sz="20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60" name="Google Shape;60;p11"/>
          <p:cNvGrpSpPr/>
          <p:nvPr/>
        </p:nvGrpSpPr>
        <p:grpSpPr>
          <a:xfrm>
            <a:off x="741895" y="4276818"/>
            <a:ext cx="1484002" cy="592951"/>
            <a:chOff x="597880" y="2773859"/>
            <a:chExt cx="868091" cy="347100"/>
          </a:xfrm>
        </p:grpSpPr>
        <p:sp>
          <p:nvSpPr>
            <p:cNvPr id="61" name="Google Shape;61;p11"/>
            <p:cNvSpPr/>
            <p:nvPr/>
          </p:nvSpPr>
          <p:spPr>
            <a:xfrm>
              <a:off x="925971" y="2937868"/>
              <a:ext cx="540000" cy="19200"/>
            </a:xfrm>
            <a:prstGeom prst="roundRect">
              <a:avLst>
                <a:gd fmla="val 121500" name="adj"/>
              </a:avLst>
            </a:prstGeom>
            <a:solidFill>
              <a:srgbClr val="49606E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597880" y="2773859"/>
              <a:ext cx="347100" cy="347100"/>
            </a:xfrm>
            <a:prstGeom prst="roundRect">
              <a:avLst>
                <a:gd fmla="val 6668" name="adj"/>
              </a:avLst>
            </a:prstGeom>
            <a:solidFill>
              <a:srgbClr val="304755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685465" y="2838524"/>
              <a:ext cx="171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1700"/>
                <a:buFont typeface="Unbounded"/>
                <a:buNone/>
              </a:pPr>
              <a:r>
                <a:rPr b="0" i="0" lang="en-US" sz="1700" u="none" cap="none" strike="noStrike">
                  <a:solidFill>
                    <a:srgbClr val="F95F88"/>
                  </a:solidFill>
                  <a:latin typeface="Unbounded"/>
                  <a:ea typeface="Unbounded"/>
                  <a:cs typeface="Unbounded"/>
                  <a:sym typeface="Unbounded"/>
                </a:rPr>
                <a:t>2</a:t>
              </a:r>
              <a:endParaRPr b="0" i="0" sz="1700" u="none" cap="none" strike="noStrike">
                <a:solidFill>
                  <a:srgbClr val="F95F88"/>
                </a:solidFill>
              </a:endParaRPr>
            </a:p>
          </p:txBody>
        </p:sp>
      </p:grpSp>
      <p:sp>
        <p:nvSpPr>
          <p:cNvPr id="64" name="Google Shape;64;p11"/>
          <p:cNvSpPr/>
          <p:nvPr/>
        </p:nvSpPr>
        <p:spPr>
          <a:xfrm>
            <a:off x="2489323" y="4450273"/>
            <a:ext cx="3103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Unbounded"/>
              <a:buNone/>
            </a:pP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프로젝트 </a:t>
            </a: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설명</a:t>
            </a:r>
            <a:endParaRPr b="1" i="0" sz="20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65" name="Google Shape;65;p11"/>
          <p:cNvGrpSpPr/>
          <p:nvPr/>
        </p:nvGrpSpPr>
        <p:grpSpPr>
          <a:xfrm>
            <a:off x="741895" y="6245930"/>
            <a:ext cx="1484002" cy="592951"/>
            <a:chOff x="597880" y="3803079"/>
            <a:chExt cx="868091" cy="347100"/>
          </a:xfrm>
        </p:grpSpPr>
        <p:sp>
          <p:nvSpPr>
            <p:cNvPr id="66" name="Google Shape;66;p11"/>
            <p:cNvSpPr/>
            <p:nvPr/>
          </p:nvSpPr>
          <p:spPr>
            <a:xfrm>
              <a:off x="925971" y="3967088"/>
              <a:ext cx="540000" cy="19200"/>
            </a:xfrm>
            <a:prstGeom prst="roundRect">
              <a:avLst>
                <a:gd fmla="val 121500" name="adj"/>
              </a:avLst>
            </a:prstGeom>
            <a:solidFill>
              <a:srgbClr val="49606E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597880" y="3803079"/>
              <a:ext cx="347100" cy="347100"/>
            </a:xfrm>
            <a:prstGeom prst="roundRect">
              <a:avLst>
                <a:gd fmla="val 6668" name="adj"/>
              </a:avLst>
            </a:prstGeom>
            <a:solidFill>
              <a:srgbClr val="304755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83828" y="3867745"/>
              <a:ext cx="1752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1700"/>
                <a:buFont typeface="Unbounded"/>
                <a:buNone/>
              </a:pPr>
              <a:r>
                <a:rPr b="0" i="0" lang="en-US" sz="1700" u="none" cap="none" strike="noStrike">
                  <a:solidFill>
                    <a:srgbClr val="F95F88"/>
                  </a:solidFill>
                  <a:latin typeface="Unbounded"/>
                  <a:ea typeface="Unbounded"/>
                  <a:cs typeface="Unbounded"/>
                  <a:sym typeface="Unbounded"/>
                </a:rPr>
                <a:t>3</a:t>
              </a:r>
              <a:endParaRPr b="0" i="0" sz="1700" u="none" cap="none" strike="noStrike">
                <a:solidFill>
                  <a:srgbClr val="F95F88"/>
                </a:solidFill>
              </a:endParaRPr>
            </a:p>
          </p:txBody>
        </p:sp>
      </p:grpSp>
      <p:sp>
        <p:nvSpPr>
          <p:cNvPr id="69" name="Google Shape;69;p11"/>
          <p:cNvSpPr/>
          <p:nvPr/>
        </p:nvSpPr>
        <p:spPr>
          <a:xfrm>
            <a:off x="2489323" y="6419364"/>
            <a:ext cx="3103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Unbounded"/>
              <a:buNone/>
            </a:pP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수익 모델 설명</a:t>
            </a:r>
            <a:endParaRPr b="1" i="0" sz="20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8056571" y="1881080"/>
            <a:ext cx="32700" cy="5433000"/>
          </a:xfrm>
          <a:prstGeom prst="roundRect">
            <a:avLst>
              <a:gd fmla="val 12150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F88"/>
              </a:solidFill>
            </a:endParaRPr>
          </a:p>
        </p:txBody>
      </p:sp>
      <p:grpSp>
        <p:nvGrpSpPr>
          <p:cNvPr id="71" name="Google Shape;71;p11"/>
          <p:cNvGrpSpPr/>
          <p:nvPr/>
        </p:nvGrpSpPr>
        <p:grpSpPr>
          <a:xfrm>
            <a:off x="7785036" y="3145989"/>
            <a:ext cx="1484002" cy="592951"/>
            <a:chOff x="5169880" y="2107332"/>
            <a:chExt cx="868091" cy="347100"/>
          </a:xfrm>
        </p:grpSpPr>
        <p:sp>
          <p:nvSpPr>
            <p:cNvPr id="72" name="Google Shape;72;p11"/>
            <p:cNvSpPr/>
            <p:nvPr/>
          </p:nvSpPr>
          <p:spPr>
            <a:xfrm>
              <a:off x="5497971" y="2271341"/>
              <a:ext cx="540000" cy="19200"/>
            </a:xfrm>
            <a:prstGeom prst="roundRect">
              <a:avLst>
                <a:gd fmla="val 121500" name="adj"/>
              </a:avLst>
            </a:prstGeom>
            <a:solidFill>
              <a:srgbClr val="49606E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5169880" y="2107332"/>
              <a:ext cx="347100" cy="347100"/>
            </a:xfrm>
            <a:prstGeom prst="roundRect">
              <a:avLst>
                <a:gd fmla="val 6668" name="adj"/>
              </a:avLst>
            </a:prstGeom>
            <a:solidFill>
              <a:srgbClr val="304755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286981" y="2172048"/>
              <a:ext cx="10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1700"/>
                <a:buFont typeface="Unbounded"/>
                <a:buNone/>
              </a:pPr>
              <a:r>
                <a:rPr lang="en-US" sz="1700">
                  <a:solidFill>
                    <a:srgbClr val="F95F88"/>
                  </a:solidFill>
                  <a:latin typeface="Unbounded"/>
                  <a:ea typeface="Unbounded"/>
                  <a:cs typeface="Unbounded"/>
                  <a:sym typeface="Unbounded"/>
                </a:rPr>
                <a:t>4</a:t>
              </a:r>
              <a:endParaRPr b="0" i="0" sz="1700" u="none" cap="none" strike="noStrike">
                <a:solidFill>
                  <a:srgbClr val="F95F88"/>
                </a:solidFill>
              </a:endParaRPr>
            </a:p>
          </p:txBody>
        </p:sp>
      </p:grpSp>
      <p:sp>
        <p:nvSpPr>
          <p:cNvPr id="75" name="Google Shape;75;p11"/>
          <p:cNvSpPr/>
          <p:nvPr/>
        </p:nvSpPr>
        <p:spPr>
          <a:xfrm>
            <a:off x="9507752" y="3287506"/>
            <a:ext cx="3103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Unbounded"/>
              <a:buNone/>
            </a:pP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기대 효과</a:t>
            </a:r>
            <a:endParaRPr b="1" i="0" sz="20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76" name="Google Shape;76;p11"/>
          <p:cNvGrpSpPr/>
          <p:nvPr/>
        </p:nvGrpSpPr>
        <p:grpSpPr>
          <a:xfrm>
            <a:off x="7785036" y="5456169"/>
            <a:ext cx="1484002" cy="592951"/>
            <a:chOff x="5169880" y="3459659"/>
            <a:chExt cx="868091" cy="347100"/>
          </a:xfrm>
        </p:grpSpPr>
        <p:sp>
          <p:nvSpPr>
            <p:cNvPr id="77" name="Google Shape;77;p11"/>
            <p:cNvSpPr/>
            <p:nvPr/>
          </p:nvSpPr>
          <p:spPr>
            <a:xfrm>
              <a:off x="5497971" y="3623668"/>
              <a:ext cx="540000" cy="19200"/>
            </a:xfrm>
            <a:prstGeom prst="roundRect">
              <a:avLst>
                <a:gd fmla="val 121500" name="adj"/>
              </a:avLst>
            </a:prstGeom>
            <a:solidFill>
              <a:srgbClr val="49606E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169880" y="3459659"/>
              <a:ext cx="347100" cy="347100"/>
            </a:xfrm>
            <a:prstGeom prst="roundRect">
              <a:avLst>
                <a:gd fmla="val 6668" name="adj"/>
              </a:avLst>
            </a:prstGeom>
            <a:solidFill>
              <a:srgbClr val="304755"/>
            </a:solidFill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95F88"/>
                </a:solidFill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257465" y="3524324"/>
              <a:ext cx="171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D6DE"/>
                </a:buClr>
                <a:buSzPts val="1700"/>
                <a:buFont typeface="Unbounded"/>
                <a:buNone/>
              </a:pPr>
              <a:r>
                <a:rPr lang="en-US" sz="1700">
                  <a:solidFill>
                    <a:srgbClr val="F95F88"/>
                  </a:solidFill>
                  <a:latin typeface="Unbounded"/>
                  <a:ea typeface="Unbounded"/>
                  <a:cs typeface="Unbounded"/>
                  <a:sym typeface="Unbounded"/>
                </a:rPr>
                <a:t>5</a:t>
              </a:r>
              <a:endParaRPr b="0" i="0" sz="1700" u="none" cap="none" strike="noStrike">
                <a:solidFill>
                  <a:srgbClr val="F95F88"/>
                </a:solidFill>
              </a:endParaRPr>
            </a:p>
          </p:txBody>
        </p:sp>
      </p:grpSp>
      <p:sp>
        <p:nvSpPr>
          <p:cNvPr id="80" name="Google Shape;80;p11"/>
          <p:cNvSpPr/>
          <p:nvPr/>
        </p:nvSpPr>
        <p:spPr>
          <a:xfrm>
            <a:off x="9507765" y="5634861"/>
            <a:ext cx="3885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Unbounded"/>
              <a:buNone/>
            </a:pPr>
            <a:r>
              <a:rPr b="1" lang="en-US" sz="2000">
                <a:solidFill>
                  <a:srgbClr val="F95F88"/>
                </a:solidFill>
                <a:latin typeface="Unbounded"/>
                <a:ea typeface="Unbounded"/>
                <a:cs typeface="Unbounded"/>
                <a:sym typeface="Unbounded"/>
              </a:rPr>
              <a:t>QnA</a:t>
            </a:r>
            <a:endParaRPr b="1" i="0" sz="2000" u="none" cap="none" strike="noStrike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761880" y="880110"/>
            <a:ext cx="43542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4000">
                <a:solidFill>
                  <a:srgbClr val="F95F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프로젝트 주제</a:t>
            </a:r>
            <a:endParaRPr sz="4000">
              <a:solidFill>
                <a:srgbClr val="F95F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1034440" y="2548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1"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맞춤형 도서 추천 시스템 개발</a:t>
            </a:r>
            <a:endParaRPr b="1"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1304700" y="3456775"/>
            <a:ext cx="1120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최근 몇 년간 인공지능을 활용한 다양한 사용자 맞춤 서비스가 개발되고 사용되고 있습니다.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그러나 전자기기와 IT 기술의 발전에 따라 현대인들의 독서</a:t>
            </a:r>
            <a:r>
              <a:rPr lang="en-US" sz="2000">
                <a:solidFill>
                  <a:schemeClr val="dk1"/>
                </a:solidFill>
              </a:rPr>
              <a:t>량</a:t>
            </a:r>
            <a:r>
              <a:rPr lang="en-US" sz="2000">
                <a:solidFill>
                  <a:schemeClr val="dk1"/>
                </a:solidFill>
              </a:rPr>
              <a:t>이 낮아지고 있는 추세입니다.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저희 팀은 이 주제에 초점을 맞추어, 책을 처음 접하는 사람들, 어떤 책을 읽어야 할지 고민하는 사람들, 새로운 장르의 책을 탐색하고 싶은 사용자를 위한 인공지능 기반 도서 추천 웹 </a:t>
            </a:r>
            <a:r>
              <a:rPr lang="en-US" sz="2000">
                <a:solidFill>
                  <a:schemeClr val="dk1"/>
                </a:solidFill>
              </a:rPr>
              <a:t>서비스를</a:t>
            </a:r>
            <a:r>
              <a:rPr lang="en-US" sz="2000">
                <a:solidFill>
                  <a:schemeClr val="dk1"/>
                </a:solidFill>
              </a:rPr>
              <a:t> 개발했습니다.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280190" y="182403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lang="en-US" sz="4450">
                <a:solidFill>
                  <a:srgbClr val="F95F88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주제 설정 이유</a:t>
            </a:r>
            <a:endParaRPr sz="4450">
              <a:solidFill>
                <a:srgbClr val="F95F88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280190" y="3128129"/>
            <a:ext cx="396900" cy="396900"/>
          </a:xfrm>
          <a:prstGeom prst="roundRect">
            <a:avLst>
              <a:gd fmla="val 2304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903839" y="312812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독서 접근성 향상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6903839" y="3618548"/>
            <a:ext cx="3041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개인 맞춤형 추천을 통해 다양한 책을 발견하고 독서 즐거움을 높입니다.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0171867" y="3128129"/>
            <a:ext cx="396900" cy="396900"/>
          </a:xfrm>
          <a:prstGeom prst="roundRect">
            <a:avLst>
              <a:gd fmla="val 2304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0795516" y="312812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독서 흥미 유발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0795516" y="3618548"/>
            <a:ext cx="3041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새로운 장르와 작가를 추천하여 독서 범위를 확장하고 흥미를 유발합니다.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6280190" y="5189220"/>
            <a:ext cx="396900" cy="396900"/>
          </a:xfrm>
          <a:prstGeom prst="roundRect">
            <a:avLst>
              <a:gd fmla="val 2304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6903839" y="518922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lang="en-US" sz="22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개인화된 독서 경험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903839" y="5679638"/>
            <a:ext cx="6932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개인의 취향과 선호도를 반영하여</a:t>
            </a:r>
            <a:endParaRPr sz="1750">
              <a:solidFill>
                <a:srgbClr val="151617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만족도 높은 독서 경험을 제공합니다.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505778" y="397550"/>
            <a:ext cx="3613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78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lang="en-US" sz="2800">
                <a:solidFill>
                  <a:srgbClr val="F95F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주요 기능 </a:t>
            </a:r>
            <a:endParaRPr sz="2800">
              <a:solidFill>
                <a:srgbClr val="F95F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714851" y="1138118"/>
            <a:ext cx="15300" cy="6693900"/>
          </a:xfrm>
          <a:prstGeom prst="roundRect">
            <a:avLst>
              <a:gd fmla="val 60000" name="adj"/>
            </a:avLst>
          </a:prstGeom>
          <a:solidFill>
            <a:srgbClr val="000000">
              <a:alpha val="784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69811" y="1455539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559891" y="1300639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677168" y="1354812"/>
            <a:ext cx="9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517333" y="1282541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회원가입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517333" y="1671161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사용자는 이메일, 비밀번호, 관심 분야 등을 입력하여 회원가입을 진행합니다.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869811" y="2432447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559891" y="2277547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656570" y="2331720"/>
            <a:ext cx="1317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1517333" y="2259449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로그인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517333" y="2571869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회원가입한 정보를 사용하여 시스템에 로그인합니다.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869811" y="3409355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59891" y="3254454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655856" y="3308628"/>
            <a:ext cx="13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517333" y="3236357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메인 페이지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1517333" y="3548777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베스트셀러 목록, 개인 맞춤형 도서 추천 등을 확인할 수 있습니다.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869811" y="4386263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559891" y="4231362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645259" y="4285536"/>
            <a:ext cx="154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1517333" y="4213265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프롬프트(챗봇)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1517333" y="4525685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챗봇을 통해 도서 추천, 작가 정보, 책 관련 질문 등을 문의할 수 있습니다.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869811" y="5363170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559891" y="5208270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655380" y="5262443"/>
            <a:ext cx="134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1517333" y="5190173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도서 상세 페이지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517333" y="5502593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도서 상세 정보를 확인하고 좋아요를 </a:t>
            </a: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눌러</a:t>
            </a: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좋아요 </a:t>
            </a: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목록에 추가할 수 있습니다.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869811" y="6340078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559891" y="6185178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650736" y="6239351"/>
            <a:ext cx="143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1517333" y="6167080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좋아요 목록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1517333" y="6479500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사용자가 좋아요를 누른 도서 목록을 확인할 수 있습니다.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869811" y="7316986"/>
            <a:ext cx="505800" cy="15300"/>
          </a:xfrm>
          <a:prstGeom prst="roundRect">
            <a:avLst>
              <a:gd fmla="val 6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559891" y="7162086"/>
            <a:ext cx="325200" cy="325200"/>
          </a:xfrm>
          <a:prstGeom prst="roundRect">
            <a:avLst>
              <a:gd fmla="val 281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151617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652522" y="7216259"/>
            <a:ext cx="139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lang="en-US" sz="17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517333" y="7143988"/>
            <a:ext cx="18066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lang="en-US" sz="140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지도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1517333" y="7456408"/>
            <a:ext cx="12607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lang="en-US" sz="1100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카카오맵을 이용하여 주변 서점을 찾고 위치 정보를 확인할 수 있습니다.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25" y="1176325"/>
            <a:ext cx="7781925" cy="67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/>
          <p:nvPr/>
        </p:nvSpPr>
        <p:spPr>
          <a:xfrm>
            <a:off x="793800" y="330725"/>
            <a:ext cx="12048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메인 페이지: 베스트 셀러, 추천도서 </a:t>
            </a:r>
            <a:endParaRPr b="0" i="0" sz="40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793800" y="406925"/>
            <a:ext cx="12048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프롬프트 페이지 </a:t>
            </a: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endParaRPr b="0" i="0" sz="4000" u="none" cap="none" strike="noStrike"/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8775"/>
          <a:stretch/>
        </p:blipFill>
        <p:spPr>
          <a:xfrm>
            <a:off x="1579250" y="1332863"/>
            <a:ext cx="11471876" cy="5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793800" y="330725"/>
            <a:ext cx="12048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상세</a:t>
            </a: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 페이지: </a:t>
            </a: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도서 상세 정보</a:t>
            </a: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endParaRPr b="0" i="0" sz="4000" u="none" cap="none" strike="noStrike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338" y="1110425"/>
            <a:ext cx="7331218" cy="68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8517"/>
          <a:stretch/>
        </p:blipFill>
        <p:spPr>
          <a:xfrm>
            <a:off x="995700" y="2534456"/>
            <a:ext cx="6498450" cy="316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8458"/>
          <a:stretch/>
        </p:blipFill>
        <p:spPr>
          <a:xfrm>
            <a:off x="7696950" y="2533400"/>
            <a:ext cx="6498450" cy="3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995700" y="561725"/>
            <a:ext cx="1319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인근 서점 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